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4" r:id="rId4"/>
    <p:sldId id="261" r:id="rId5"/>
    <p:sldId id="263" r:id="rId6"/>
    <p:sldId id="265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441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u="sng" dirty="0" smtClean="0"/>
              <a:t>Moduł III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Rozwój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III.1. Opis kompetencji matematyczno – przyrodniczych i ich poziomu na III etapie edukacyjnym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>
            <a:noAutofit/>
          </a:bodyPr>
          <a:lstStyle/>
          <a:p>
            <a:r>
              <a:rPr lang="pl-PL" b="1" dirty="0" smtClean="0"/>
              <a:t>Rozwój ucznia w późnej fazie dorastania a rozwój kompetencji matematyczno-przyrodniczych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800" dirty="0" smtClean="0"/>
              <a:t>Głównym zadaniem związanym z dojrzewaniem biologicznym w późnej fazie dorastania jest opanowanie </a:t>
            </a:r>
            <a:r>
              <a:rPr lang="pl-PL" sz="2800" b="1" dirty="0" smtClean="0"/>
              <a:t>umiejętności dbania o swoje ciało i jego kondycję</a:t>
            </a:r>
            <a:r>
              <a:rPr lang="pl-PL" sz="2800" dirty="0" smtClean="0"/>
              <a:t>. Uczeń lepiej rozwija swoje kompetencje matematyczno-przyrodnicze, kiedy towarzyszy mu </a:t>
            </a:r>
            <a:r>
              <a:rPr lang="pl-PL" sz="2800" b="1" dirty="0" smtClean="0"/>
              <a:t>poczucie społecznej skuteczności</a:t>
            </a:r>
            <a:r>
              <a:rPr lang="pl-PL" sz="2800" dirty="0" smtClean="0"/>
              <a:t>, czyli przekonanie o możliwości realizacji pomysłów i wizji w nowych rolach oraz grupach społecznych.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900829" y="1149219"/>
            <a:ext cx="10698271" cy="4351338"/>
          </a:xfrm>
        </p:spPr>
        <p:txBody>
          <a:bodyPr/>
          <a:lstStyle/>
          <a:p>
            <a:r>
              <a:rPr lang="pl-PL" dirty="0" smtClean="0"/>
              <a:t>Rozwój poznawczy w okresie późnego dorastania pozwala stosować </a:t>
            </a:r>
            <a:r>
              <a:rPr lang="pl-PL" b="1" dirty="0" smtClean="0"/>
              <a:t>zasady logiki do rozumienia złożonych relacji społecznych</a:t>
            </a:r>
            <a:r>
              <a:rPr lang="pl-PL" dirty="0" smtClean="0"/>
              <a:t>. Nastolatek coraz głębiej analizuje, szerzej postrzega i ocenia środowisko społeczne oraz zasady nim kierujące. </a:t>
            </a:r>
          </a:p>
          <a:p>
            <a:r>
              <a:rPr lang="pl-PL" dirty="0" smtClean="0"/>
              <a:t>Późna faza dorastania to okres </a:t>
            </a:r>
            <a:r>
              <a:rPr lang="pl-PL" b="1" dirty="0" smtClean="0"/>
              <a:t>największej wrażliwości oraz czułości zmysłów</a:t>
            </a:r>
            <a:r>
              <a:rPr lang="pl-PL" dirty="0" smtClean="0"/>
              <a:t>. Spostrzeżenia są bardziej dokładne oraz bogate w różne szczegóły. Poprawia się </a:t>
            </a:r>
            <a:r>
              <a:rPr lang="pl-PL" b="1" dirty="0" smtClean="0"/>
              <a:t>synteza i analiza percepcji</a:t>
            </a:r>
            <a:r>
              <a:rPr lang="pl-PL" dirty="0" smtClean="0"/>
              <a:t>, a także obserwacja oraz orientacja w przestrzeni i czasie. W zakresie pamięci i uwagi występuje zdecydowany </a:t>
            </a:r>
            <a:r>
              <a:rPr lang="pl-PL" b="1" dirty="0" smtClean="0"/>
              <a:t>rozwój pamięci logicznej oraz uwagi dowolnej </a:t>
            </a:r>
            <a:r>
              <a:rPr lang="pl-PL" dirty="0" smtClean="0"/>
              <a:t>(skoncentrowanej na wybranym zjawisku).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77447"/>
            <a:ext cx="10649607" cy="4534421"/>
          </a:xfrm>
        </p:spPr>
        <p:txBody>
          <a:bodyPr>
            <a:noAutofit/>
          </a:bodyPr>
          <a:lstStyle/>
          <a:p>
            <a:r>
              <a:rPr lang="pl-PL" dirty="0" smtClean="0"/>
              <a:t>W 18. roku życia następuje </a:t>
            </a:r>
            <a:r>
              <a:rPr lang="pl-PL" b="1" dirty="0" smtClean="0"/>
              <a:t>stabilizacja pamięci mechanicznej</a:t>
            </a:r>
            <a:r>
              <a:rPr lang="pl-PL" dirty="0" smtClean="0"/>
              <a:t>. Wyobraźnia młodego człowieka jest intensywnie wykorzystywana także w </a:t>
            </a:r>
            <a:r>
              <a:rPr lang="pl-PL" b="1" dirty="0" smtClean="0"/>
              <a:t>myśleniu hipotetycznym</a:t>
            </a:r>
            <a:r>
              <a:rPr lang="pl-PL" dirty="0" smtClean="0"/>
              <a:t>. Na III etapie edukacyjnym w </a:t>
            </a:r>
            <a:r>
              <a:rPr lang="pl-PL" b="1" dirty="0" smtClean="0"/>
              <a:t>rozwoju poznawczym </a:t>
            </a:r>
            <a:r>
              <a:rPr lang="pl-PL" dirty="0" smtClean="0"/>
              <a:t>u uczniów daje się zaobserwować </a:t>
            </a:r>
            <a:r>
              <a:rPr lang="pl-PL" b="1" dirty="0" smtClean="0"/>
              <a:t>doskonalenie rozumowania formalnego </a:t>
            </a:r>
            <a:r>
              <a:rPr lang="pl-PL" dirty="0" smtClean="0"/>
              <a:t>(abstrakcyjnego i hipotetyczno-dedukcyjnego), jak również umiejętności poszukiwania analogii, uogólnień (sprzyjających rozwojowi refleksyjności, krytycyzmu, formułowania własnych opinii, metaforycznego ujmowania zdarzeń, niezależności od sądów innych osób). Młody człowiek może </a:t>
            </a:r>
            <a:r>
              <a:rPr lang="pl-PL" b="1" dirty="0" smtClean="0"/>
              <a:t>formułować wnioski dzięki postawionym hipotezom</a:t>
            </a:r>
            <a:r>
              <a:rPr lang="pl-PL" dirty="0" smtClean="0"/>
              <a:t>, które dotyczą rzeczy nieznanych.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8619" y="1077238"/>
            <a:ext cx="11260899" cy="4672209"/>
          </a:xfrm>
        </p:spPr>
        <p:txBody>
          <a:bodyPr>
            <a:normAutofit/>
          </a:bodyPr>
          <a:lstStyle/>
          <a:p>
            <a:r>
              <a:rPr lang="pl-PL" dirty="0" smtClean="0"/>
              <a:t>W tym przedziale wiekowym silnie rozwija się poczucie </a:t>
            </a:r>
            <a:r>
              <a:rPr lang="pl-PL" b="1" dirty="0" smtClean="0"/>
              <a:t>własnej skuteczności</a:t>
            </a:r>
            <a:r>
              <a:rPr lang="pl-PL" dirty="0" smtClean="0"/>
              <a:t>. Wiąże się ono z przekonaniem jednostki, że potrafi samodzielnie radzić sobie z różnego typu problemami. </a:t>
            </a:r>
            <a:r>
              <a:rPr lang="pl-PL" b="1" dirty="0" smtClean="0"/>
              <a:t>Funkcjonowanie psychospołeczne </a:t>
            </a:r>
            <a:r>
              <a:rPr lang="pl-PL" dirty="0" smtClean="0"/>
              <a:t>uczniów na tym etapie charakteryzują nie tylko wzrost wrażliwości zmysłowej, zachwianie równowagi emocjonalnej, próby uniezależniania się od kolegów, lecz także nawiązywanie relacji z rówieśnikami tej samej i przeciwnej płci oraz rozmyślania o systemie wartości, przyszłym zawodzie i typie kształcenia, tożsamości seksualnej.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38619" y="1077238"/>
            <a:ext cx="11260899" cy="4672209"/>
          </a:xfrm>
        </p:spPr>
        <p:txBody>
          <a:bodyPr>
            <a:normAutofit/>
          </a:bodyPr>
          <a:lstStyle/>
          <a:p>
            <a:r>
              <a:rPr lang="pl-PL" dirty="0" smtClean="0"/>
              <a:t>Tu pojawiają się też </a:t>
            </a:r>
            <a:r>
              <a:rPr lang="pl-PL" b="1" dirty="0" smtClean="0"/>
              <a:t>symptomy autonomii uczniów i ich samodzielności w działaniu</a:t>
            </a:r>
            <a:r>
              <a:rPr lang="pl-PL" dirty="0" smtClean="0"/>
              <a:t>. Stawiają oni pierwsze kroki w świecie dorosłych, podejmują nowe role oraz zadania w zgodzie z oczekiwaniami społecznymi, dlatego też wymagają pomocy i opieki w budowaniu wizji przyszłości i w trudnych początkach jej realizowania, np. w wyborze przyszłego zawodu lub podjęcia studiów.</a:t>
            </a:r>
          </a:p>
          <a:p>
            <a:r>
              <a:rPr lang="pl-PL" b="1" dirty="0" smtClean="0"/>
              <a:t>Logika matematyczna </a:t>
            </a:r>
            <a:r>
              <a:rPr lang="pl-PL" dirty="0" smtClean="0"/>
              <a:t>jest głównym kryterium oceny idei, postępowania i osób. Niestosowanie jej na lekcjach przedmiotów humanistycznych może spowodować, że uczniowie nie będą rozumieli ciągów przyczynowo-skutkowych.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73070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435</Words>
  <Application>Microsoft Office PowerPoint</Application>
  <PresentationFormat>Niestandardowy</PresentationFormat>
  <Paragraphs>23</Paragraphs>
  <Slides>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13</cp:revision>
  <dcterms:created xsi:type="dcterms:W3CDTF">2018-12-02T13:14:09Z</dcterms:created>
  <dcterms:modified xsi:type="dcterms:W3CDTF">2018-12-23T16:03:26Z</dcterms:modified>
</cp:coreProperties>
</file>